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17" r:id="rId3"/>
    <p:sldId id="1044" r:id="rId4"/>
    <p:sldId id="1018" r:id="rId5"/>
    <p:sldId id="1040" r:id="rId6"/>
    <p:sldId id="1021" r:id="rId7"/>
    <p:sldId id="1022" r:id="rId8"/>
    <p:sldId id="1023" r:id="rId9"/>
    <p:sldId id="1025" r:id="rId10"/>
    <p:sldId id="1027" r:id="rId11"/>
    <p:sldId id="1028" r:id="rId12"/>
    <p:sldId id="1031" r:id="rId13"/>
    <p:sldId id="1032" r:id="rId14"/>
    <p:sldId id="1034" r:id="rId15"/>
    <p:sldId id="1041" r:id="rId16"/>
    <p:sldId id="1042" r:id="rId17"/>
    <p:sldId id="1043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福建省晋江市期末试卷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Ⅵ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从方框中选择合适的句子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补全对话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Waitress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 with you?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Waitress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lose it?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Waitress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27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black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Waitress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at this 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______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it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Thank you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15286" y="1683556"/>
            <a:ext cx="4608512" cy="267765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Is this your bag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lost it on the school bus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 lost my bag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What </a:t>
            </a:r>
            <a:r>
              <a:rPr lang="en-US" altLang="zh-CN" b="0" dirty="0" err="1">
                <a:solidFill>
                  <a:srgbClr val="000000"/>
                </a:solidFill>
                <a:cs typeface="Times New Roman" panose="02020603050405020304" pitchFamily="18" charset="0"/>
              </a:rPr>
              <a:t>colour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 is it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?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94806" y="2170360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 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494806" y="3439165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38706" y="4077072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 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78639" y="5229200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385367"/>
              </p:ext>
            </p:extLst>
          </p:nvPr>
        </p:nvGraphicFramePr>
        <p:xfrm>
          <a:off x="3430910" y="5393408"/>
          <a:ext cx="1296144" cy="563772"/>
        </p:xfrm>
        <a:graphic>
          <a:graphicData uri="http://schemas.openxmlformats.org/drawingml/2006/table">
            <a:tbl>
              <a:tblPr firstRow="1" firstCol="1" bandRow="1"/>
              <a:tblGrid>
                <a:gridCol w="1296144">
                  <a:extLst>
                    <a:ext uri="{9D8B030D-6E8A-4147-A177-3AD203B41FA5}">
                      <a16:colId xmlns:a16="http://schemas.microsoft.com/office/drawing/2014/main" val="2371405265"/>
                    </a:ext>
                  </a:extLst>
                </a:gridCol>
              </a:tblGrid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57361"/>
                  </a:ext>
                </a:extLst>
              </a:tr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06563"/>
                  </a:ext>
                </a:extLst>
              </a:tr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701505"/>
                  </a:ext>
                </a:extLst>
              </a:tr>
            </a:tbl>
          </a:graphicData>
        </a:graphic>
      </p:graphicFrame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5531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第三部分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读写部分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Ⅶ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从方框中选出合适的单词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写在四线三格内。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8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2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29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762600"/>
              </p:ext>
            </p:extLst>
          </p:nvPr>
        </p:nvGraphicFramePr>
        <p:xfrm>
          <a:off x="990296" y="5393408"/>
          <a:ext cx="1677196" cy="563772"/>
        </p:xfrm>
        <a:graphic>
          <a:graphicData uri="http://schemas.openxmlformats.org/drawingml/2006/table">
            <a:tbl>
              <a:tblPr firstRow="1" firstCol="1" bandRow="1"/>
              <a:tblGrid>
                <a:gridCol w="1677196">
                  <a:extLst>
                    <a:ext uri="{9D8B030D-6E8A-4147-A177-3AD203B41FA5}">
                      <a16:colId xmlns:a16="http://schemas.microsoft.com/office/drawing/2014/main" val="2371405265"/>
                    </a:ext>
                  </a:extLst>
                </a:gridCol>
              </a:tblGrid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57361"/>
                  </a:ext>
                </a:extLst>
              </a:tr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06563"/>
                  </a:ext>
                </a:extLst>
              </a:tr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701505"/>
                  </a:ext>
                </a:extLst>
              </a:tr>
            </a:tbl>
          </a:graphicData>
        </a:graphic>
      </p:graphicFrame>
      <p:pic>
        <p:nvPicPr>
          <p:cNvPr id="4" name="gyy274.jpg" descr="id:21474907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3101" y="3646102"/>
            <a:ext cx="2169632" cy="1296144"/>
          </a:xfrm>
          <a:prstGeom prst="rect">
            <a:avLst/>
          </a:prstGeom>
        </p:spPr>
      </p:pic>
      <p:pic>
        <p:nvPicPr>
          <p:cNvPr id="6" name="gyy275.jpg" descr="id:21474907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98159" y="3683166"/>
            <a:ext cx="1333564" cy="133109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83094" y="5354052"/>
            <a:ext cx="1322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kitchen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690064" y="5362519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sad</a:t>
            </a:r>
            <a:endParaRPr lang="zh-CN" altLang="en-US" dirty="0"/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511641"/>
              </p:ext>
            </p:extLst>
          </p:nvPr>
        </p:nvGraphicFramePr>
        <p:xfrm>
          <a:off x="5711090" y="5386410"/>
          <a:ext cx="1296144" cy="563772"/>
        </p:xfrm>
        <a:graphic>
          <a:graphicData uri="http://schemas.openxmlformats.org/drawingml/2006/table">
            <a:tbl>
              <a:tblPr firstRow="1" firstCol="1" bandRow="1"/>
              <a:tblGrid>
                <a:gridCol w="1296144">
                  <a:extLst>
                    <a:ext uri="{9D8B030D-6E8A-4147-A177-3AD203B41FA5}">
                      <a16:colId xmlns:a16="http://schemas.microsoft.com/office/drawing/2014/main" val="2371405265"/>
                    </a:ext>
                  </a:extLst>
                </a:gridCol>
              </a:tblGrid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57361"/>
                  </a:ext>
                </a:extLst>
              </a:tr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06563"/>
                  </a:ext>
                </a:extLst>
              </a:tr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701505"/>
                  </a:ext>
                </a:extLst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7292"/>
              </p:ext>
            </p:extLst>
          </p:nvPr>
        </p:nvGraphicFramePr>
        <p:xfrm>
          <a:off x="7991270" y="5393408"/>
          <a:ext cx="1296144" cy="563772"/>
        </p:xfrm>
        <a:graphic>
          <a:graphicData uri="http://schemas.openxmlformats.org/drawingml/2006/table">
            <a:tbl>
              <a:tblPr firstRow="1" firstCol="1" bandRow="1"/>
              <a:tblGrid>
                <a:gridCol w="1296144">
                  <a:extLst>
                    <a:ext uri="{9D8B030D-6E8A-4147-A177-3AD203B41FA5}">
                      <a16:colId xmlns:a16="http://schemas.microsoft.com/office/drawing/2014/main" val="2371405265"/>
                    </a:ext>
                  </a:extLst>
                </a:gridCol>
              </a:tblGrid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57361"/>
                  </a:ext>
                </a:extLst>
              </a:tr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06563"/>
                  </a:ext>
                </a:extLst>
              </a:tr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701505"/>
                  </a:ext>
                </a:extLst>
              </a:tr>
            </a:tbl>
          </a:graphicData>
        </a:graphic>
      </p:graphicFrame>
      <p:graphicFrame>
        <p:nvGraphicFramePr>
          <p:cNvPr id="16" name="表格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193973"/>
              </p:ext>
            </p:extLst>
          </p:nvPr>
        </p:nvGraphicFramePr>
        <p:xfrm>
          <a:off x="10298530" y="5393408"/>
          <a:ext cx="1296144" cy="563772"/>
        </p:xfrm>
        <a:graphic>
          <a:graphicData uri="http://schemas.openxmlformats.org/drawingml/2006/table">
            <a:tbl>
              <a:tblPr firstRow="1" firstCol="1" bandRow="1"/>
              <a:tblGrid>
                <a:gridCol w="1296144">
                  <a:extLst>
                    <a:ext uri="{9D8B030D-6E8A-4147-A177-3AD203B41FA5}">
                      <a16:colId xmlns:a16="http://schemas.microsoft.com/office/drawing/2014/main" val="2371405265"/>
                    </a:ext>
                  </a:extLst>
                </a:gridCol>
              </a:tblGrid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57361"/>
                  </a:ext>
                </a:extLst>
              </a:tr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06563"/>
                  </a:ext>
                </a:extLst>
              </a:tr>
              <a:tr h="1879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701505"/>
                  </a:ext>
                </a:extLst>
              </a:tr>
            </a:tbl>
          </a:graphicData>
        </a:graphic>
      </p:graphicFrame>
      <p:pic>
        <p:nvPicPr>
          <p:cNvPr id="17" name="gyy276.jpg" descr="id:214749079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087020" y="3837142"/>
            <a:ext cx="542870" cy="1088619"/>
          </a:xfrm>
          <a:prstGeom prst="rect">
            <a:avLst/>
          </a:prstGeom>
        </p:spPr>
      </p:pic>
      <p:pic>
        <p:nvPicPr>
          <p:cNvPr id="18" name="gyy277.jpg" descr="id:2147490807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8060992" y="3944302"/>
            <a:ext cx="1177303" cy="1069958"/>
          </a:xfrm>
          <a:prstGeom prst="rect">
            <a:avLst/>
          </a:prstGeom>
        </p:spPr>
      </p:pic>
      <p:pic>
        <p:nvPicPr>
          <p:cNvPr id="19" name="gyy278.jpg" descr="id:214749082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10298530" y="3944302"/>
            <a:ext cx="1167702" cy="1100503"/>
          </a:xfrm>
          <a:prstGeom prst="rect">
            <a:avLst/>
          </a:prstGeom>
        </p:spPr>
      </p:pic>
      <p:sp>
        <p:nvSpPr>
          <p:cNvPr id="20" name="内容占位符 1"/>
          <p:cNvSpPr txBox="1">
            <a:spLocks/>
          </p:cNvSpPr>
          <p:nvPr/>
        </p:nvSpPr>
        <p:spPr bwMode="auto">
          <a:xfrm>
            <a:off x="4981290" y="5282624"/>
            <a:ext cx="686541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99507" y="5354052"/>
            <a:ext cx="1241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crayon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8085019" y="5352960"/>
            <a:ext cx="1021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email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0448130" y="5229274"/>
            <a:ext cx="981359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grass</a:t>
            </a:r>
            <a:endParaRPr lang="zh-CN" altLang="zh-CN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78083" y="2622589"/>
            <a:ext cx="816223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crayon  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kitchen         sad          grass    </a:t>
            </a:r>
            <a:r>
              <a:rPr lang="zh-CN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b="0" dirty="0">
                <a:solidFill>
                  <a:srgbClr val="000000"/>
                </a:solidFill>
                <a:cs typeface="Times New Roman" panose="02020603050405020304" pitchFamily="18" charset="0"/>
              </a:rPr>
              <a:t>email</a:t>
            </a:r>
            <a:endParaRPr lang="zh-CN" altLang="zh-CN" sz="12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 bwMode="auto">
          <a:xfrm>
            <a:off x="2206774" y="2748558"/>
            <a:ext cx="7776864" cy="59980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1" grpId="0"/>
      <p:bldP spid="22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1199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Ⅷ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请给图片选择正确的表述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并将序号填入括号内。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</a:p>
          <a:p>
            <a:pPr>
              <a:spcAft>
                <a:spcPts val="0"/>
              </a:spcAf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found the hat in the living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 skipped with Amy before nine o’clock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pass the ball well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six children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there are only five chairs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279.jpg" descr="id:21474908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4646" y="2089914"/>
            <a:ext cx="1711048" cy="1476736"/>
          </a:xfrm>
          <a:prstGeom prst="rect">
            <a:avLst/>
          </a:prstGeom>
        </p:spPr>
      </p:pic>
      <p:pic>
        <p:nvPicPr>
          <p:cNvPr id="4" name="gyy280.jpg" descr="id:214749084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692654" y="2218259"/>
            <a:ext cx="1932609" cy="1360951"/>
          </a:xfrm>
          <a:prstGeom prst="rect">
            <a:avLst/>
          </a:prstGeom>
        </p:spPr>
      </p:pic>
      <p:pic>
        <p:nvPicPr>
          <p:cNvPr id="5" name="gyy281.jpg" descr="id:214749085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371851" y="2218259"/>
            <a:ext cx="1958000" cy="1277524"/>
          </a:xfrm>
          <a:prstGeom prst="rect">
            <a:avLst/>
          </a:prstGeom>
        </p:spPr>
      </p:pic>
      <p:pic>
        <p:nvPicPr>
          <p:cNvPr id="6" name="gyy282.jpg" descr="id:214749085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119542" y="1916832"/>
            <a:ext cx="1662931" cy="168093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47096" y="366461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7096" y="433041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947096" y="494445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47096" y="557007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68486"/>
            <a:ext cx="11485848" cy="6093976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Ⅸ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阅读动物园游记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根据内容用序号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①②③④⑤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给图片排序。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1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endParaRPr lang="en-US" altLang="zh-CN" sz="10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38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40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41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42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78582" y="1700808"/>
            <a:ext cx="11305256" cy="3213187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eaLnBrk="1" hangingPunct="0">
              <a:lnSpc>
                <a:spcPct val="13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is a famous zoo in Quanzhou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the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Haisi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Zoo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big and very beautiful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lots of lovely animals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Saturday, I went to the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Haisi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Zoo with my parents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went there by car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took us one hour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arrived there at ten o’clock in the morning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took photos of animals and me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had a happy time in the </a:t>
            </a:r>
            <a:r>
              <a:rPr lang="en-US" altLang="zh-CN" sz="26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Haisi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Zoo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gyy283.jpg" descr="id:2147490865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7618" y="5018957"/>
            <a:ext cx="1152128" cy="1164604"/>
          </a:xfrm>
          <a:prstGeom prst="rect">
            <a:avLst/>
          </a:prstGeom>
        </p:spPr>
      </p:pic>
      <p:pic>
        <p:nvPicPr>
          <p:cNvPr id="6" name="gyy284.jpg" descr="id:2147490872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2098" y="4984389"/>
            <a:ext cx="1186325" cy="1199172"/>
          </a:xfrm>
          <a:prstGeom prst="rect">
            <a:avLst/>
          </a:prstGeom>
        </p:spPr>
      </p:pic>
      <p:pic>
        <p:nvPicPr>
          <p:cNvPr id="7" name="gyy285.jpg" descr="id:2147490879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8607" y="5140311"/>
            <a:ext cx="1194226" cy="1047544"/>
          </a:xfrm>
          <a:prstGeom prst="rect">
            <a:avLst/>
          </a:prstGeom>
        </p:spPr>
      </p:pic>
      <p:pic>
        <p:nvPicPr>
          <p:cNvPr id="8" name="gyy286.jpg" descr="id:2147490886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79382" y="5066471"/>
            <a:ext cx="1152128" cy="1069576"/>
          </a:xfrm>
          <a:prstGeom prst="rect">
            <a:avLst/>
          </a:prstGeom>
        </p:spPr>
      </p:pic>
      <p:pic>
        <p:nvPicPr>
          <p:cNvPr id="9" name="gyy287.jpg" descr="id:2147490893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1694" y="5438301"/>
            <a:ext cx="1614170" cy="7239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311011" y="6179453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en-US" sz="2600"/>
          </a:p>
        </p:txBody>
      </p:sp>
      <p:sp>
        <p:nvSpPr>
          <p:cNvPr id="10" name="矩形 9"/>
          <p:cNvSpPr/>
          <p:nvPr/>
        </p:nvSpPr>
        <p:spPr>
          <a:xfrm>
            <a:off x="3482554" y="6145900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sz="2600" dirty="0"/>
          </a:p>
        </p:txBody>
      </p:sp>
      <p:sp>
        <p:nvSpPr>
          <p:cNvPr id="11" name="矩形 10"/>
          <p:cNvSpPr/>
          <p:nvPr/>
        </p:nvSpPr>
        <p:spPr>
          <a:xfrm>
            <a:off x="5742218" y="6169813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⑤</a:t>
            </a:r>
            <a:endParaRPr lang="zh-CN" altLang="en-US" sz="2600"/>
          </a:p>
        </p:txBody>
      </p:sp>
      <p:sp>
        <p:nvSpPr>
          <p:cNvPr id="12" name="矩形 11"/>
          <p:cNvSpPr/>
          <p:nvPr/>
        </p:nvSpPr>
        <p:spPr>
          <a:xfrm>
            <a:off x="8101617" y="6137871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sz="2600"/>
          </a:p>
        </p:txBody>
      </p:sp>
      <p:sp>
        <p:nvSpPr>
          <p:cNvPr id="13" name="矩形 12"/>
          <p:cNvSpPr/>
          <p:nvPr/>
        </p:nvSpPr>
        <p:spPr>
          <a:xfrm>
            <a:off x="10347018" y="6152124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endParaRPr lang="zh-CN" altLang="en-US" sz="2600" dirty="0"/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Ⅹ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根据动物园海报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选择正确的选项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并将序号填入题前括号内。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893864"/>
              </p:ext>
            </p:extLst>
          </p:nvPr>
        </p:nvGraphicFramePr>
        <p:xfrm>
          <a:off x="478582" y="2132856"/>
          <a:ext cx="11233248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11233248">
                  <a:extLst>
                    <a:ext uri="{9D8B030D-6E8A-4147-A177-3AD203B41FA5}">
                      <a16:colId xmlns:a16="http://schemas.microsoft.com/office/drawing/2014/main" val="37260027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Welcome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Haisi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Zoo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time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Adult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成人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￥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Child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免费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30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altLang="zh-CN" sz="28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zh-CN" sz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5897947"/>
                  </a:ext>
                </a:extLst>
              </a:tr>
            </a:tbl>
          </a:graphicData>
        </a:graphic>
      </p:graphicFrame>
      <p:pic>
        <p:nvPicPr>
          <p:cNvPr id="4100" name="gyy2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6734" y="429309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gyy2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979" y="429309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gyy2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230" y="429309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gyy29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486" y="4293096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zoo opens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5489575" algn="l"/>
                <a:tab pos="65468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89575" algn="l"/>
                <a:tab pos="65468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 go to the zoo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5489575" algn="l"/>
                <a:tab pos="65468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in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in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afternoon</a:t>
            </a:r>
          </a:p>
          <a:p>
            <a:pPr hangingPunct="0">
              <a:spcAft>
                <a:spcPts val="0"/>
              </a:spcAft>
              <a:tabLst>
                <a:tab pos="5489575" algn="l"/>
                <a:tab pos="65468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ticket for one child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5489575" algn="l"/>
                <a:tab pos="65468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80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489575" algn="l"/>
                <a:tab pos="65468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 the animals at the zoo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977390" hangingPunct="0">
              <a:spcAft>
                <a:spcPts val="0"/>
              </a:spcAft>
              <a:tabLst>
                <a:tab pos="5489575" algn="l"/>
                <a:tab pos="65468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83671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03476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43148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47202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Ⅺ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参考范例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根据所提供的信息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仿写短文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至少写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3" y="2276871"/>
            <a:ext cx="5450793" cy="2977747"/>
          </a:xfrm>
          <a:prstGeom prst="rect">
            <a:avLst/>
          </a:prstGeom>
        </p:spPr>
      </p:pic>
      <p:pic>
        <p:nvPicPr>
          <p:cNvPr id="4" name="gyy293.jpg" descr="id:214749091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193502" y="2368182"/>
            <a:ext cx="5518328" cy="28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7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5609228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例：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went to the zoo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went there by bus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zoo is very big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saw pandas in the zoo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a good 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5963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lovely day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361472"/>
              </p:ext>
            </p:extLst>
          </p:nvPr>
        </p:nvGraphicFramePr>
        <p:xfrm>
          <a:off x="366801" y="3230123"/>
          <a:ext cx="11436884" cy="628215"/>
        </p:xfrm>
        <a:graphic>
          <a:graphicData uri="http://schemas.openxmlformats.org/drawingml/2006/table">
            <a:tbl>
              <a:tblPr firstRow="1" firstCol="1" bandRow="1"/>
              <a:tblGrid>
                <a:gridCol w="11436884">
                  <a:extLst>
                    <a:ext uri="{9D8B030D-6E8A-4147-A177-3AD203B41FA5}">
                      <a16:colId xmlns:a16="http://schemas.microsoft.com/office/drawing/2014/main" val="2371405265"/>
                    </a:ext>
                  </a:extLst>
                </a:gridCol>
              </a:tblGrid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57361"/>
                  </a:ext>
                </a:extLst>
              </a:tr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06563"/>
                  </a:ext>
                </a:extLst>
              </a:tr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701505"/>
                  </a:ext>
                </a:extLst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880477"/>
              </p:ext>
            </p:extLst>
          </p:nvPr>
        </p:nvGraphicFramePr>
        <p:xfrm>
          <a:off x="353185" y="4142468"/>
          <a:ext cx="11436884" cy="628215"/>
        </p:xfrm>
        <a:graphic>
          <a:graphicData uri="http://schemas.openxmlformats.org/drawingml/2006/table">
            <a:tbl>
              <a:tblPr firstRow="1" firstCol="1" bandRow="1"/>
              <a:tblGrid>
                <a:gridCol w="11436884">
                  <a:extLst>
                    <a:ext uri="{9D8B030D-6E8A-4147-A177-3AD203B41FA5}">
                      <a16:colId xmlns:a16="http://schemas.microsoft.com/office/drawing/2014/main" val="2371405265"/>
                    </a:ext>
                  </a:extLst>
                </a:gridCol>
              </a:tblGrid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57361"/>
                  </a:ext>
                </a:extLst>
              </a:tr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06563"/>
                  </a:ext>
                </a:extLst>
              </a:tr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701505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616952"/>
              </p:ext>
            </p:extLst>
          </p:nvPr>
        </p:nvGraphicFramePr>
        <p:xfrm>
          <a:off x="353185" y="5075966"/>
          <a:ext cx="11436884" cy="628215"/>
        </p:xfrm>
        <a:graphic>
          <a:graphicData uri="http://schemas.openxmlformats.org/drawingml/2006/table">
            <a:tbl>
              <a:tblPr firstRow="1" firstCol="1" bandRow="1"/>
              <a:tblGrid>
                <a:gridCol w="11436884">
                  <a:extLst>
                    <a:ext uri="{9D8B030D-6E8A-4147-A177-3AD203B41FA5}">
                      <a16:colId xmlns:a16="http://schemas.microsoft.com/office/drawing/2014/main" val="2371405265"/>
                    </a:ext>
                  </a:extLst>
                </a:gridCol>
              </a:tblGrid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57361"/>
                  </a:ext>
                </a:extLst>
              </a:tr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06563"/>
                  </a:ext>
                </a:extLst>
              </a:tr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701505"/>
                  </a:ext>
                </a:extLst>
              </a:tr>
            </a:tbl>
          </a:graphicData>
        </a:graphic>
      </p:graphicFrame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17837" y="3067460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7550" algn="dist" eaLnBrk="1" hangingPunct="1"/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Last Sunday </a:t>
            </a:r>
            <a:r>
              <a:rPr lang="en-US" altLang="zh-CN" sz="30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Lingling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went to the park</a:t>
            </a:r>
            <a:r>
              <a:rPr lang="en-US" altLang="zh-CN" sz="3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She went there</a:t>
            </a:r>
            <a:endParaRPr lang="zh-CN" altLang="en-US" sz="3000" dirty="0"/>
          </a:p>
        </p:txBody>
      </p:sp>
      <p:sp>
        <p:nvSpPr>
          <p:cNvPr id="8" name="矩形 7"/>
          <p:cNvSpPr/>
          <p:nvPr/>
        </p:nvSpPr>
        <p:spPr>
          <a:xfrm>
            <a:off x="312445" y="4121642"/>
            <a:ext cx="1154009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000" dirty="0" err="1" smtClean="0"/>
              <a:t>bytrain</a:t>
            </a:r>
            <a:r>
              <a:rPr lang="en-US" altLang="zh-CN" sz="30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dirty="0"/>
              <a:t> The park is beautiful</a:t>
            </a:r>
            <a:r>
              <a:rPr lang="en-US" altLang="zh-CN" sz="30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dirty="0"/>
              <a:t> She played basketball in the </a:t>
            </a:r>
            <a:endParaRPr lang="zh-CN" altLang="en-US" sz="3000" dirty="0"/>
          </a:p>
        </p:txBody>
      </p:sp>
      <p:sp>
        <p:nvSpPr>
          <p:cNvPr id="9" name="矩形 8"/>
          <p:cNvSpPr/>
          <p:nvPr/>
        </p:nvSpPr>
        <p:spPr>
          <a:xfrm>
            <a:off x="292994" y="5047981"/>
            <a:ext cx="116891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000" dirty="0"/>
              <a:t>park</a:t>
            </a:r>
            <a:r>
              <a:rPr lang="en-US" altLang="zh-CN" sz="3000" dirty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3000" dirty="0"/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957863"/>
              </p:ext>
            </p:extLst>
          </p:nvPr>
        </p:nvGraphicFramePr>
        <p:xfrm>
          <a:off x="366806" y="2279152"/>
          <a:ext cx="11436884" cy="628215"/>
        </p:xfrm>
        <a:graphic>
          <a:graphicData uri="http://schemas.openxmlformats.org/drawingml/2006/table">
            <a:tbl>
              <a:tblPr firstRow="1" firstCol="1" bandRow="1"/>
              <a:tblGrid>
                <a:gridCol w="11436884">
                  <a:extLst>
                    <a:ext uri="{9D8B030D-6E8A-4147-A177-3AD203B41FA5}">
                      <a16:colId xmlns:a16="http://schemas.microsoft.com/office/drawing/2014/main" val="2371405265"/>
                    </a:ext>
                  </a:extLst>
                </a:gridCol>
              </a:tblGrid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8257361"/>
                  </a:ext>
                </a:extLst>
              </a:tr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5306563"/>
                  </a:ext>
                </a:extLst>
              </a:tr>
              <a:tr h="209405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9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9701505"/>
                  </a:ext>
                </a:extLst>
              </a:tr>
            </a:tbl>
          </a:graphicData>
        </a:graphic>
      </p:graphicFrame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17842" y="2116489"/>
            <a:ext cx="11485848" cy="69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sz="3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30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05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089317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第一部分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Ⅰ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听句子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选择相应的图片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并将序号写在题前括号内。每小题读两遍。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C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y258a.jpg" descr="id:214749057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3177296"/>
            <a:ext cx="802640" cy="1711325"/>
          </a:xfrm>
          <a:prstGeom prst="rect">
            <a:avLst/>
          </a:prstGeom>
        </p:spPr>
      </p:pic>
      <p:pic>
        <p:nvPicPr>
          <p:cNvPr id="5" name="gyy258b.jpg" descr="id:21474905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4202" y="3302701"/>
            <a:ext cx="1396616" cy="1442442"/>
          </a:xfrm>
          <a:prstGeom prst="rect">
            <a:avLst/>
          </a:prstGeom>
        </p:spPr>
      </p:pic>
      <p:pic>
        <p:nvPicPr>
          <p:cNvPr id="6" name="gyy258c.jpg" descr="id:214749059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831510" y="3356803"/>
            <a:ext cx="1713865" cy="124206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4708301"/>
            <a:ext cx="72465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Did you buy any cheese yesterday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Yes, I did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94429" y="37713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952064"/>
            <a:ext cx="11485848" cy="267765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752975" algn="l"/>
                <a:tab pos="5645150" algn="l"/>
                <a:tab pos="8074025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spcAft>
                <a:spcPts val="0"/>
              </a:spcAft>
              <a:tabLst>
                <a:tab pos="4486275" algn="l"/>
                <a:tab pos="5645150" algn="l"/>
                <a:tab pos="753110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gyy259a.jpg" descr="id:21474906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793029"/>
            <a:ext cx="1713230" cy="1139825"/>
          </a:xfrm>
          <a:prstGeom prst="rect">
            <a:avLst/>
          </a:prstGeom>
        </p:spPr>
      </p:pic>
      <p:pic>
        <p:nvPicPr>
          <p:cNvPr id="8" name="gyy259b.jpg" descr="id:21474906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733896" y="1611736"/>
            <a:ext cx="1715770" cy="1461135"/>
          </a:xfrm>
          <a:prstGeom prst="rect">
            <a:avLst/>
          </a:prstGeom>
        </p:spPr>
      </p:pic>
      <p:pic>
        <p:nvPicPr>
          <p:cNvPr id="9" name="gyy259c.jpg" descr="id:214749061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687494" y="1653529"/>
            <a:ext cx="1597868" cy="144829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633" y="2932854"/>
            <a:ext cx="868690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My father and I visited the London Eye last year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gyy260a.jpg" descr="id:214749062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782838" y="3779998"/>
            <a:ext cx="1656184" cy="1272996"/>
          </a:xfrm>
          <a:prstGeom prst="rect">
            <a:avLst/>
          </a:prstGeom>
        </p:spPr>
      </p:pic>
      <p:pic>
        <p:nvPicPr>
          <p:cNvPr id="11" name="gyy260b.jpg" descr="id:214749062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704834" y="3923380"/>
            <a:ext cx="1710055" cy="1147445"/>
          </a:xfrm>
          <a:prstGeom prst="rect">
            <a:avLst/>
          </a:prstGeom>
        </p:spPr>
      </p:pic>
      <p:pic>
        <p:nvPicPr>
          <p:cNvPr id="12" name="gyy260c.jpg" descr="id:2147490635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8899064" y="3711319"/>
            <a:ext cx="1368152" cy="141035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60633" y="4994592"/>
            <a:ext cx="542161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Sam didn’t wear his shorts today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82638" y="208069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67564" y="395211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570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507962"/>
            <a:ext cx="11485848" cy="3323987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4752975" algn="l"/>
                <a:tab pos="5645150" algn="l"/>
                <a:tab pos="8074025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752975" algn="l"/>
                <a:tab pos="5645150" algn="l"/>
                <a:tab pos="8074025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752975" algn="l"/>
                <a:tab pos="5645150" algn="l"/>
                <a:tab pos="8074025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752975" algn="l"/>
                <a:tab pos="5645150" algn="l"/>
                <a:tab pos="8074025" algn="l"/>
                <a:tab pos="98615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752975" algn="l"/>
                <a:tab pos="5645150" algn="l"/>
                <a:tab pos="8074025" algn="l"/>
                <a:tab pos="98615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gyy261a.jpg" descr="id:214749064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86421" y="1540731"/>
            <a:ext cx="905312" cy="1025598"/>
          </a:xfrm>
          <a:prstGeom prst="rect">
            <a:avLst/>
          </a:prstGeom>
        </p:spPr>
      </p:pic>
      <p:pic>
        <p:nvPicPr>
          <p:cNvPr id="8" name="gyy261b.jpg" descr="id:21474906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22373" y="1420294"/>
            <a:ext cx="2067413" cy="1440160"/>
          </a:xfrm>
          <a:prstGeom prst="rect">
            <a:avLst/>
          </a:prstGeom>
        </p:spPr>
      </p:pic>
      <p:pic>
        <p:nvPicPr>
          <p:cNvPr id="9" name="gyy261c.jpg" descr="id:21474906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191550" y="1420294"/>
            <a:ext cx="1715372" cy="1512168"/>
          </a:xfrm>
          <a:prstGeom prst="rect">
            <a:avLst/>
          </a:prstGeom>
        </p:spPr>
      </p:pic>
      <p:pic>
        <p:nvPicPr>
          <p:cNvPr id="10" name="gyy262a.jpg" descr="id:214749066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2686421" y="3746483"/>
            <a:ext cx="1968625" cy="1284457"/>
          </a:xfrm>
          <a:prstGeom prst="rect">
            <a:avLst/>
          </a:prstGeom>
        </p:spPr>
      </p:pic>
      <p:pic>
        <p:nvPicPr>
          <p:cNvPr id="11" name="gyy262b.jpg" descr="id:2147490670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5962922" y="3685691"/>
            <a:ext cx="1386313" cy="1386313"/>
          </a:xfrm>
          <a:prstGeom prst="rect">
            <a:avLst/>
          </a:prstGeom>
        </p:spPr>
      </p:pic>
      <p:pic>
        <p:nvPicPr>
          <p:cNvPr id="12" name="gyy262c.jpg" descr="id:2147490677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9208314" y="3753567"/>
            <a:ext cx="2093327" cy="125055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60854" y="2707954"/>
            <a:ext cx="492782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There are twenty-one crayons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62990" y="5066600"/>
            <a:ext cx="65984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Sam is watching TV in the living room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42059" y="1651658"/>
            <a:ext cx="5341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 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52646" y="41989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44892"/>
            <a:ext cx="11485848" cy="4534831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Ⅱ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选出正确的答语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并将序号写在题前括号内。每小题读两遍。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playing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are twenty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half past six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half past six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440626"/>
            <a:ext cx="65984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How many girls are there in your class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337380"/>
            <a:ext cx="433003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time do you get up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82638" y="233162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424253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I’m feeling happy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He’s a good boy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went swimming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go swimming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John first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found 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Lingling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toilet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1945710"/>
            <a:ext cx="34803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Are you feeling sad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881300"/>
            <a:ext cx="46778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What did you do yesterday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0854" y="5785012"/>
            <a:ext cx="49102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Where did you find Lingling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56760" y="87876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0356" y="27878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6760" y="4568959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0922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Ⅲ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judge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听对话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判断所听内容与图片是否相符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相符的写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不相符的写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每小题读三遍。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z="15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y263.jpg" descr="id:2147490684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638" y="4592653"/>
            <a:ext cx="1547313" cy="1016069"/>
          </a:xfrm>
          <a:prstGeom prst="rect">
            <a:avLst/>
          </a:prstGeom>
        </p:spPr>
      </p:pic>
      <p:pic>
        <p:nvPicPr>
          <p:cNvPr id="4" name="gyy264.jpg" descr="id:2147490691;FounderCES"/>
          <p:cNvPicPr/>
          <p:nvPr/>
        </p:nvPicPr>
        <p:blipFill>
          <a:blip r:embed="rId3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1877" y="4471467"/>
            <a:ext cx="1104551" cy="1158474"/>
          </a:xfrm>
          <a:prstGeom prst="rect">
            <a:avLst/>
          </a:prstGeom>
        </p:spPr>
      </p:pic>
      <p:pic>
        <p:nvPicPr>
          <p:cNvPr id="5" name="gyy265.jpg" descr="id:2147490698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45102" y="4270834"/>
            <a:ext cx="1389973" cy="1417196"/>
          </a:xfrm>
          <a:prstGeom prst="rect">
            <a:avLst/>
          </a:prstGeom>
        </p:spPr>
      </p:pic>
      <p:pic>
        <p:nvPicPr>
          <p:cNvPr id="6" name="gyy266.jpg" descr="id:2147490705;FounderCES"/>
          <p:cNvPicPr/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68520" y="4471467"/>
            <a:ext cx="1144046" cy="1144046"/>
          </a:xfrm>
          <a:prstGeom prst="rect">
            <a:avLst/>
          </a:prstGeom>
        </p:spPr>
      </p:pic>
      <p:pic>
        <p:nvPicPr>
          <p:cNvPr id="7" name="gyy267.jpg" descr="id:2147490712;FounderCES"/>
          <p:cNvPicPr/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76938" y="4486460"/>
            <a:ext cx="1176315" cy="112905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6574" y="1951336"/>
            <a:ext cx="69127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11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Where did you go last year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534988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We went to Buckingham Palace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12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Did you wash my T-shirt, Mum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534988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Yes, I did</a:t>
            </a:r>
            <a:r>
              <a:rPr lang="en-US" altLang="zh-CN" dirty="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360941" y="1997513"/>
            <a:ext cx="420687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13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He can jump far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Don’t shout here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feel bored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25746" y="5689196"/>
            <a:ext cx="480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 </a:t>
            </a: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3794267" y="5682741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 </a:t>
            </a:r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123388" y="5689196"/>
            <a:ext cx="480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 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321891" y="5682741"/>
            <a:ext cx="50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 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0612424" y="5700018"/>
            <a:ext cx="4807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 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165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Ⅳ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order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听短文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给图片排序。短文读三遍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268760"/>
            <a:ext cx="11485848" cy="301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Dogs are our friends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are very helpful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little boy can’t swim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dog helps him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man is deaf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can’t hear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dog helps him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woman is blind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can’t see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dog helps him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 week, there was a fire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dog helped the firefighters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dogs are very useful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can play with children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we should love and protect them</a:t>
            </a:r>
            <a:r>
              <a:rPr lang="en-US" altLang="zh-CN" sz="2600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580614"/>
            <a:ext cx="11485848" cy="61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17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18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  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20</a:t>
            </a:r>
            <a:r>
              <a:rPr lang="en-US" altLang="zh-CN" sz="26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gyy268.jpg" descr="id:21474907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13065" y="4281296"/>
            <a:ext cx="1179400" cy="1306851"/>
          </a:xfrm>
          <a:prstGeom prst="rect">
            <a:avLst/>
          </a:prstGeom>
        </p:spPr>
      </p:pic>
      <p:pic>
        <p:nvPicPr>
          <p:cNvPr id="6" name="GYY269.eps" descr="id:21474907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053618" y="4276951"/>
            <a:ext cx="1000294" cy="1311196"/>
          </a:xfrm>
          <a:prstGeom prst="rect">
            <a:avLst/>
          </a:prstGeom>
        </p:spPr>
      </p:pic>
      <p:pic>
        <p:nvPicPr>
          <p:cNvPr id="7" name="gyy270.jpg" descr="id:214749073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97834" y="4717081"/>
            <a:ext cx="1584176" cy="879315"/>
          </a:xfrm>
          <a:prstGeom prst="rect">
            <a:avLst/>
          </a:prstGeom>
        </p:spPr>
      </p:pic>
      <p:pic>
        <p:nvPicPr>
          <p:cNvPr id="8" name="GYY271.eps" descr="id:214749074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348220" y="4531505"/>
            <a:ext cx="1465387" cy="1105107"/>
          </a:xfrm>
          <a:prstGeom prst="rect">
            <a:avLst/>
          </a:prstGeom>
        </p:spPr>
      </p:pic>
      <p:pic>
        <p:nvPicPr>
          <p:cNvPr id="9" name="GYY272.eps" descr="id:214749074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9649476" y="4595973"/>
            <a:ext cx="1465926" cy="102474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359930" y="5700071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③</a:t>
            </a:r>
            <a:endParaRPr lang="zh-CN" altLang="en-US" sz="2600"/>
          </a:p>
        </p:txBody>
      </p:sp>
      <p:sp>
        <p:nvSpPr>
          <p:cNvPr id="11" name="矩形 10"/>
          <p:cNvSpPr/>
          <p:nvPr/>
        </p:nvSpPr>
        <p:spPr>
          <a:xfrm>
            <a:off x="3583552" y="5713252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④</a:t>
            </a:r>
            <a:endParaRPr lang="zh-CN" altLang="en-US" sz="2600" dirty="0"/>
          </a:p>
        </p:txBody>
      </p:sp>
      <p:sp>
        <p:nvSpPr>
          <p:cNvPr id="12" name="矩形 11"/>
          <p:cNvSpPr/>
          <p:nvPr/>
        </p:nvSpPr>
        <p:spPr>
          <a:xfrm>
            <a:off x="5844678" y="5714240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①</a:t>
            </a:r>
            <a:endParaRPr lang="zh-CN" altLang="en-US" sz="2600"/>
          </a:p>
        </p:txBody>
      </p:sp>
      <p:sp>
        <p:nvSpPr>
          <p:cNvPr id="13" name="矩形 12"/>
          <p:cNvSpPr/>
          <p:nvPr/>
        </p:nvSpPr>
        <p:spPr>
          <a:xfrm>
            <a:off x="8120056" y="5706566"/>
            <a:ext cx="51969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sz="2600" dirty="0"/>
          </a:p>
        </p:txBody>
      </p:sp>
      <p:sp>
        <p:nvSpPr>
          <p:cNvPr id="14" name="矩形 13"/>
          <p:cNvSpPr/>
          <p:nvPr/>
        </p:nvSpPr>
        <p:spPr>
          <a:xfrm>
            <a:off x="10415686" y="5571988"/>
            <a:ext cx="519694" cy="616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>
                <a:latin typeface="宋体" panose="02010600030101010101" pitchFamily="2" charset="-122"/>
                <a:cs typeface="Times New Roman" panose="02020603050405020304" pitchFamily="18" charset="0"/>
              </a:rPr>
              <a:t>⑤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0688"/>
            <a:ext cx="11485848" cy="181690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第二部分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600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口语部分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Ⅴ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根据图片提供的场景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选择正确的句子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并将序号写在横线上。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348979"/>
            <a:ext cx="11485848" cy="1216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No, I </a:t>
            </a:r>
            <a:r>
              <a:rPr lang="en-US" altLang="zh-CN" sz="26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didn’t</a:t>
            </a:r>
            <a:r>
              <a:rPr lang="en-US" altLang="zh-CN" sz="2600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6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How much cheese did you buy?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Five </a:t>
            </a:r>
            <a:r>
              <a:rPr lang="en-US" altLang="zh-CN" sz="26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apples</a:t>
            </a:r>
            <a:r>
              <a:rPr lang="en-US" altLang="zh-CN" sz="2600" b="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z="26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0" dirty="0">
                <a:solidFill>
                  <a:srgbClr val="000000"/>
                </a:solidFill>
                <a:cs typeface="Times New Roman" panose="02020603050405020304" pitchFamily="18" charset="0"/>
              </a:rPr>
              <a:t> I bought some pears</a:t>
            </a:r>
            <a:r>
              <a:rPr lang="en-US" altLang="zh-CN" sz="2600" b="0" dirty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696034"/>
              </p:ext>
            </p:extLst>
          </p:nvPr>
        </p:nvGraphicFramePr>
        <p:xfrm>
          <a:off x="406574" y="3790334"/>
          <a:ext cx="11377264" cy="2377440"/>
        </p:xfrm>
        <a:graphic>
          <a:graphicData uri="http://schemas.openxmlformats.org/drawingml/2006/table">
            <a:tbl>
              <a:tblPr firstRow="1" firstCol="1" bandRow="1"/>
              <a:tblGrid>
                <a:gridCol w="3888432">
                  <a:extLst>
                    <a:ext uri="{9D8B030D-6E8A-4147-A177-3AD203B41FA5}">
                      <a16:colId xmlns:a16="http://schemas.microsoft.com/office/drawing/2014/main" val="163920468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187799815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719403227"/>
                    </a:ext>
                  </a:extLst>
                </a:gridCol>
              </a:tblGrid>
              <a:tr h="17701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What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en-US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buy?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B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How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many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apples</a:t>
                      </a:r>
                      <a:r>
                        <a:rPr lang="en-US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buy?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B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6272954"/>
                  </a:ext>
                </a:extLst>
              </a:tr>
              <a:tr h="110315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B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Half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kilo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zh-CN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Did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buy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any</a:t>
                      </a:r>
                      <a:r>
                        <a:rPr lang="en-US" sz="26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bananas</a:t>
                      </a:r>
                      <a:r>
                        <a:rPr lang="en-US" sz="2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?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 B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alt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6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26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4878881"/>
                  </a:ext>
                </a:extLst>
              </a:tr>
            </a:tbl>
          </a:graphicData>
        </a:graphic>
      </p:graphicFrame>
      <p:pic>
        <p:nvPicPr>
          <p:cNvPr id="5" name="gyy2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760" y="4084758"/>
            <a:ext cx="165618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1846734" y="444703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546992" y="44556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914129" y="5055945"/>
            <a:ext cx="5132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 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561244" y="5501274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406574" y="2437596"/>
            <a:ext cx="11377264" cy="1154004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1543</Words>
  <Application>Microsoft Office PowerPoint</Application>
  <PresentationFormat>自定义</PresentationFormat>
  <Paragraphs>216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468</cp:revision>
  <dcterms:created xsi:type="dcterms:W3CDTF">2020-11-06T05:24:00Z</dcterms:created>
  <dcterms:modified xsi:type="dcterms:W3CDTF">2025-06-15T09:33:42Z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